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8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7" r:id="rId19"/>
    <p:sldId id="271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696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6B4A4-61B7-1E45-954D-5F657D55260D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2765-30BE-B64D-B2F8-6708957F75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34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2765-30BE-B64D-B2F8-6708957F75C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045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208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7664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38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273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065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240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662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328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51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422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171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5C76-9961-FC4F-A92D-FD61997C3A9E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DC420-8625-7248-83A5-06C0B7D65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932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8418"/>
            <a:ext cx="8229600" cy="1287463"/>
          </a:xfrm>
        </p:spPr>
        <p:txBody>
          <a:bodyPr>
            <a:normAutofit fontScale="90000"/>
          </a:bodyPr>
          <a:lstStyle/>
          <a:p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b="1" dirty="0">
                <a:solidFill>
                  <a:schemeClr val="accent2"/>
                </a:solidFill>
              </a:rPr>
              <a:t>Απομνημονεύοντας Μουσική </a:t>
            </a: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sz="3600" b="1" dirty="0">
                <a:solidFill>
                  <a:schemeClr val="accent2"/>
                </a:solidFill>
              </a:rPr>
              <a:t/>
            </a:r>
            <a:br>
              <a:rPr lang="en-US" sz="3600" b="1" dirty="0">
                <a:solidFill>
                  <a:schemeClr val="accent2"/>
                </a:solidFill>
              </a:rPr>
            </a:br>
            <a:endParaRPr lang="el-GR" sz="3600" b="1" dirty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endParaRPr lang="en-US" b="1" dirty="0"/>
          </a:p>
          <a:p>
            <a:pPr algn="ctr">
              <a:buFontTx/>
              <a:buNone/>
            </a:pPr>
            <a:endParaRPr lang="el-GR" b="1" dirty="0"/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endParaRPr lang="el-GR" b="1" dirty="0" smtClean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endParaRPr lang="en-US" b="1" dirty="0">
              <a:solidFill>
                <a:srgbClr val="CC3300"/>
              </a:solidFill>
            </a:endParaRPr>
          </a:p>
        </p:txBody>
      </p:sp>
      <p:pic>
        <p:nvPicPr>
          <p:cNvPr id="2" name="Picture 1" descr="670px-Memorize-Sheet-Music-Step-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7708" y="1723410"/>
            <a:ext cx="6699660" cy="347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583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99FF33">
                  <a:gamma/>
                  <a:shade val="46275"/>
                  <a:invGamma/>
                </a:srgbClr>
              </a:gs>
              <a:gs pos="50000">
                <a:srgbClr val="99FF33"/>
              </a:gs>
              <a:gs pos="100000">
                <a:srgbClr val="99FF33">
                  <a:gamma/>
                  <a:shade val="46275"/>
                  <a:invGamma/>
                </a:srgb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el-GR" sz="4000"/>
              <a:t>Χρειάζεται να απομνημονεύσουμε τη μουσική</a:t>
            </a:r>
            <a:r>
              <a:rPr lang="en-US" sz="4000"/>
              <a:t>;</a:t>
            </a:r>
            <a:endParaRPr lang="el-GR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4313"/>
            <a:ext cx="4114800" cy="5373687"/>
          </a:xfrm>
        </p:spPr>
        <p:txBody>
          <a:bodyPr/>
          <a:lstStyle/>
          <a:p>
            <a:pPr algn="ctr">
              <a:buFontTx/>
              <a:buNone/>
            </a:pPr>
            <a:r>
              <a:rPr lang="el-GR" sz="3200" u="sng">
                <a:solidFill>
                  <a:srgbClr val="663300"/>
                </a:solidFill>
              </a:rPr>
              <a:t>Πλεονεκτήματα</a:t>
            </a:r>
          </a:p>
          <a:p>
            <a:r>
              <a:rPr lang="el-GR" sz="2400">
                <a:solidFill>
                  <a:srgbClr val="663300"/>
                </a:solidFill>
              </a:rPr>
              <a:t>Μακροχρόνια – λεπτομερέστερη μελέτη</a:t>
            </a:r>
          </a:p>
          <a:p>
            <a:r>
              <a:rPr lang="el-GR" sz="2400">
                <a:solidFill>
                  <a:srgbClr val="663300"/>
                </a:solidFill>
              </a:rPr>
              <a:t>Ενδυνάμωση της μουσικής επικοινωνίας</a:t>
            </a:r>
          </a:p>
          <a:p>
            <a:r>
              <a:rPr lang="el-GR" sz="2400">
                <a:solidFill>
                  <a:srgbClr val="663300"/>
                </a:solidFill>
              </a:rPr>
              <a:t>Ενδυνάμωση της μουσικής έκφρασης</a:t>
            </a:r>
          </a:p>
          <a:p>
            <a:r>
              <a:rPr lang="el-GR" sz="2400">
                <a:solidFill>
                  <a:srgbClr val="663300"/>
                </a:solidFill>
              </a:rPr>
              <a:t>Αποφυγή γυρίσματος σελίδων / λιγότεροι περισπασμοί</a:t>
            </a:r>
          </a:p>
          <a:p>
            <a:r>
              <a:rPr lang="el-GR" sz="2400">
                <a:solidFill>
                  <a:srgbClr val="663300"/>
                </a:solidFill>
              </a:rPr>
              <a:t>Ματιά εστιασμένη παρατήρηση των χεριών / μαέστρου, συνοδών κ.λπ.</a:t>
            </a:r>
          </a:p>
          <a:p>
            <a:endParaRPr lang="el-GR" sz="2400">
              <a:solidFill>
                <a:srgbClr val="663300"/>
              </a:solidFill>
            </a:endParaRPr>
          </a:p>
          <a:p>
            <a:endParaRPr lang="el-GR" sz="2400">
              <a:solidFill>
                <a:srgbClr val="663300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00513" cy="506888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l-GR" sz="3200" u="sng">
                <a:solidFill>
                  <a:srgbClr val="663300"/>
                </a:solidFill>
              </a:rPr>
              <a:t>Μειονεκτήματα</a:t>
            </a:r>
            <a:endParaRPr lang="en-US" sz="3200" u="sng">
              <a:solidFill>
                <a:srgbClr val="6633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l-GR" sz="3200" u="sng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</a:pPr>
            <a:r>
              <a:rPr lang="el-GR" sz="2400">
                <a:solidFill>
                  <a:srgbClr val="663300"/>
                </a:solidFill>
              </a:rPr>
              <a:t>Μηχανικές επαναλήψεις</a:t>
            </a:r>
            <a:endParaRPr lang="en-US" sz="2400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</a:pPr>
            <a:endParaRPr lang="el-GR" sz="2400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</a:pPr>
            <a:r>
              <a:rPr lang="el-GR" sz="2400">
                <a:solidFill>
                  <a:srgbClr val="663300"/>
                </a:solidFill>
              </a:rPr>
              <a:t>Αυξημένος χρόνος προετοιμασίας</a:t>
            </a:r>
            <a:endParaRPr lang="en-US" sz="2400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l-GR" sz="2400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</a:pPr>
            <a:r>
              <a:rPr lang="el-GR" sz="2400">
                <a:solidFill>
                  <a:srgbClr val="663300"/>
                </a:solidFill>
              </a:rPr>
              <a:t>Οι απώλειες μνήμης απειλούν την αυτοπεποίθηση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sz="2400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</a:pPr>
            <a:r>
              <a:rPr lang="el-GR" sz="2400">
                <a:solidFill>
                  <a:srgbClr val="663300"/>
                </a:solidFill>
              </a:rPr>
              <a:t>Αυξημένο άγχος εκτέλεσης</a:t>
            </a:r>
          </a:p>
        </p:txBody>
      </p:sp>
    </p:spTree>
    <p:extLst>
      <p:ext uri="{BB962C8B-B14F-4D97-AF65-F5344CB8AC3E}">
        <p14:creationId xmlns:p14="http://schemas.microsoft.com/office/powerpoint/2010/main" xmlns="" val="20207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build="p"/>
      <p:bldP spid="1126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Λευκό μάρμαρο"/>
          <p:cNvSpPr>
            <a:spLocks noGrp="1" noChangeArrowheads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el-GR"/>
              <a:t>Μνημονικοί τύποι για μουσικούς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4400"/>
          </a:p>
          <a:p>
            <a:pPr>
              <a:buFontTx/>
              <a:buNone/>
            </a:pPr>
            <a:endParaRPr lang="el-GR" sz="4400">
              <a:solidFill>
                <a:srgbClr val="A50021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1557338"/>
            <a:ext cx="8064500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l-GR" dirty="0">
                <a:solidFill>
                  <a:srgbClr val="A50021"/>
                </a:solidFill>
              </a:rPr>
              <a:t>Κινητική</a:t>
            </a:r>
            <a:r>
              <a:rPr lang="en-US" dirty="0">
                <a:solidFill>
                  <a:srgbClr val="A50021"/>
                </a:solidFill>
              </a:rPr>
              <a:t>: </a:t>
            </a:r>
            <a:r>
              <a:rPr lang="el-GR" dirty="0">
                <a:solidFill>
                  <a:srgbClr val="A50021"/>
                </a:solidFill>
              </a:rPr>
              <a:t>ενδυνάμωση μέσω της μυϊκής επαναληπτικής κίνησης</a:t>
            </a:r>
          </a:p>
          <a:p>
            <a:pPr>
              <a:lnSpc>
                <a:spcPct val="90000"/>
              </a:lnSpc>
            </a:pPr>
            <a:r>
              <a:rPr lang="el-GR" dirty="0">
                <a:solidFill>
                  <a:srgbClr val="A50021"/>
                </a:solidFill>
              </a:rPr>
              <a:t>Ακουστική</a:t>
            </a:r>
            <a:r>
              <a:rPr lang="en-US" dirty="0" smtClean="0">
                <a:solidFill>
                  <a:srgbClr val="A50021"/>
                </a:solidFill>
              </a:rPr>
              <a:t>:</a:t>
            </a:r>
            <a:r>
              <a:rPr lang="el-GR" dirty="0" smtClean="0">
                <a:solidFill>
                  <a:srgbClr val="A50021"/>
                </a:solidFill>
              </a:rPr>
              <a:t> ενδυνάμωση </a:t>
            </a:r>
            <a:r>
              <a:rPr lang="el-GR" dirty="0">
                <a:solidFill>
                  <a:srgbClr val="A50021"/>
                </a:solidFill>
              </a:rPr>
              <a:t>μέσω της ακουστικής αγωγής</a:t>
            </a:r>
          </a:p>
          <a:p>
            <a:pPr>
              <a:lnSpc>
                <a:spcPct val="90000"/>
              </a:lnSpc>
            </a:pPr>
            <a:r>
              <a:rPr lang="el-GR" dirty="0">
                <a:solidFill>
                  <a:srgbClr val="A50021"/>
                </a:solidFill>
              </a:rPr>
              <a:t>Οπτική</a:t>
            </a:r>
            <a:r>
              <a:rPr lang="en-US" dirty="0" smtClean="0">
                <a:solidFill>
                  <a:srgbClr val="A50021"/>
                </a:solidFill>
              </a:rPr>
              <a:t>:</a:t>
            </a:r>
            <a:r>
              <a:rPr lang="el-GR" dirty="0" smtClean="0">
                <a:solidFill>
                  <a:srgbClr val="A50021"/>
                </a:solidFill>
              </a:rPr>
              <a:t> ενδυνάμωση </a:t>
            </a:r>
            <a:r>
              <a:rPr lang="el-GR" dirty="0">
                <a:solidFill>
                  <a:srgbClr val="A50021"/>
                </a:solidFill>
              </a:rPr>
              <a:t>μέσω της επαφής με το μουσικό κείμενο</a:t>
            </a:r>
          </a:p>
          <a:p>
            <a:pPr>
              <a:lnSpc>
                <a:spcPct val="90000"/>
              </a:lnSpc>
            </a:pPr>
            <a:r>
              <a:rPr lang="el-GR" dirty="0">
                <a:solidFill>
                  <a:srgbClr val="A50021"/>
                </a:solidFill>
              </a:rPr>
              <a:t>Εννοιολογική</a:t>
            </a:r>
            <a:r>
              <a:rPr lang="en-US" dirty="0" smtClean="0">
                <a:solidFill>
                  <a:srgbClr val="A50021"/>
                </a:solidFill>
              </a:rPr>
              <a:t>:</a:t>
            </a:r>
            <a:r>
              <a:rPr lang="el-GR" dirty="0" smtClean="0">
                <a:solidFill>
                  <a:srgbClr val="A50021"/>
                </a:solidFill>
              </a:rPr>
              <a:t> ενδυνάμωση </a:t>
            </a:r>
            <a:r>
              <a:rPr lang="el-GR" dirty="0">
                <a:solidFill>
                  <a:srgbClr val="A50021"/>
                </a:solidFill>
              </a:rPr>
              <a:t>μέσω της πολύ-επίπεδης μορφολογικής και ερμηνευτικής κατανόησης του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6436781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r>
              <a:rPr lang="en-US" sz="4000"/>
              <a:t>Atkinson and Shiffrin (1968) model</a:t>
            </a:r>
            <a:endParaRPr lang="el-GR" sz="4000"/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19250" y="1052513"/>
            <a:ext cx="6265863" cy="58054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7012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D6FB1F"/>
          </a:solidFill>
        </p:spPr>
        <p:txBody>
          <a:bodyPr>
            <a:normAutofit fontScale="90000"/>
          </a:bodyPr>
          <a:lstStyle/>
          <a:p>
            <a:r>
              <a:rPr lang="el-GR" sz="4000"/>
              <a:t>Πρακτικές απομνημόνευσης για παιδιά</a:t>
            </a:r>
            <a:r>
              <a:rPr lang="en-US" sz="4000"/>
              <a:t> </a:t>
            </a:r>
            <a:br>
              <a:rPr lang="en-US" sz="4000"/>
            </a:br>
            <a:r>
              <a:rPr lang="en-US" sz="3200"/>
              <a:t>(Mc Pherson, 2005)</a:t>
            </a:r>
            <a:endParaRPr lang="el-GR" sz="32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el-GR" sz="2800">
                <a:solidFill>
                  <a:schemeClr val="hlink"/>
                </a:solidFill>
              </a:rPr>
              <a:t>Ανεξάρτητες από το όργανο και την παραγωγή ήχου</a:t>
            </a:r>
            <a:endParaRPr lang="en-US" sz="2800">
              <a:solidFill>
                <a:schemeClr val="hlink"/>
              </a:solidFill>
            </a:endParaRPr>
          </a:p>
          <a:p>
            <a:r>
              <a:rPr lang="el-GR" sz="2800">
                <a:solidFill>
                  <a:schemeClr val="hlink"/>
                </a:solidFill>
              </a:rPr>
              <a:t>Ανεξάρτητες από το όργανο, περιλαμβάνοντας όμως μουρμούρισμα και απαγγελία νοτών</a:t>
            </a:r>
            <a:endParaRPr lang="en-US" sz="2800">
              <a:solidFill>
                <a:schemeClr val="hlink"/>
              </a:solidFill>
            </a:endParaRPr>
          </a:p>
          <a:p>
            <a:r>
              <a:rPr lang="el-GR" sz="2800">
                <a:solidFill>
                  <a:schemeClr val="hlink"/>
                </a:solidFill>
              </a:rPr>
              <a:t>Σιγανό τραγούδισμα και ρυθμική απαγγελία</a:t>
            </a:r>
            <a:endParaRPr lang="en-US" sz="2800">
              <a:solidFill>
                <a:schemeClr val="hlink"/>
              </a:solidFill>
            </a:endParaRPr>
          </a:p>
          <a:p>
            <a:r>
              <a:rPr lang="el-GR" sz="2800">
                <a:solidFill>
                  <a:schemeClr val="hlink"/>
                </a:solidFill>
              </a:rPr>
              <a:t>Κανονικό τραγούδι με μελωδικές και ρυθμικές λεπτομέρειες και δοκιμές δακτυλισμών στο όργανο</a:t>
            </a:r>
            <a:endParaRPr lang="en-US" sz="2800">
              <a:solidFill>
                <a:schemeClr val="hlink"/>
              </a:solidFill>
            </a:endParaRPr>
          </a:p>
          <a:p>
            <a:r>
              <a:rPr lang="el-GR" sz="2800">
                <a:solidFill>
                  <a:schemeClr val="hlink"/>
                </a:solidFill>
              </a:rPr>
              <a:t>Σύνδεση του ήχου με τον ήχο με ταυτόχρονο ακριβές τραγούδι</a:t>
            </a:r>
          </a:p>
        </p:txBody>
      </p:sp>
    </p:spTree>
    <p:extLst>
      <p:ext uri="{BB962C8B-B14F-4D97-AF65-F5344CB8AC3E}">
        <p14:creationId xmlns:p14="http://schemas.microsoft.com/office/powerpoint/2010/main" xmlns="" val="322671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F6A8EF"/>
          </a:solidFill>
        </p:spPr>
        <p:txBody>
          <a:bodyPr/>
          <a:lstStyle/>
          <a:p>
            <a:r>
              <a:rPr lang="el-GR"/>
              <a:t>Πρακτικές απομνημόνευσης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85738" indent="-185738">
              <a:lnSpc>
                <a:spcPct val="90000"/>
              </a:lnSpc>
              <a:buFontTx/>
              <a:buNone/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457325"/>
            <a:ext cx="8675687" cy="54006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l-GR" sz="2900" u="sng" dirty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</a:pPr>
            <a:r>
              <a:rPr lang="el-GR" u="sng" dirty="0" smtClean="0">
                <a:solidFill>
                  <a:srgbClr val="000066"/>
                </a:solidFill>
              </a:rPr>
              <a:t>«Παπαγαλίζοντας»</a:t>
            </a:r>
            <a:r>
              <a:rPr lang="en-US" u="sng" dirty="0" smtClean="0">
                <a:solidFill>
                  <a:srgbClr val="000066"/>
                </a:solidFill>
              </a:rPr>
              <a:t>:</a:t>
            </a:r>
            <a:r>
              <a:rPr lang="el-GR" dirty="0" smtClean="0">
                <a:solidFill>
                  <a:srgbClr val="000066"/>
                </a:solidFill>
              </a:rPr>
              <a:t> </a:t>
            </a:r>
            <a:r>
              <a:rPr lang="el-GR" dirty="0">
                <a:solidFill>
                  <a:srgbClr val="000066"/>
                </a:solidFill>
              </a:rPr>
              <a:t>Κιναισθητικά</a:t>
            </a:r>
          </a:p>
          <a:p>
            <a:pPr>
              <a:lnSpc>
                <a:spcPct val="90000"/>
              </a:lnSpc>
            </a:pPr>
            <a:r>
              <a:rPr lang="el-GR" u="sng" dirty="0">
                <a:solidFill>
                  <a:srgbClr val="000066"/>
                </a:solidFill>
              </a:rPr>
              <a:t>Οπτικά</a:t>
            </a:r>
            <a:r>
              <a:rPr lang="en-US" u="sng" dirty="0">
                <a:solidFill>
                  <a:srgbClr val="000066"/>
                </a:solidFill>
              </a:rPr>
              <a:t>:</a:t>
            </a:r>
            <a:r>
              <a:rPr lang="el-GR" dirty="0">
                <a:solidFill>
                  <a:srgbClr val="000066"/>
                </a:solidFill>
              </a:rPr>
              <a:t> νότες στη σελίδα και χέρια στο όργανο</a:t>
            </a:r>
          </a:p>
          <a:p>
            <a:pPr>
              <a:lnSpc>
                <a:spcPct val="90000"/>
              </a:lnSpc>
            </a:pPr>
            <a:r>
              <a:rPr lang="el-GR" u="sng" dirty="0">
                <a:solidFill>
                  <a:srgbClr val="000066"/>
                </a:solidFill>
              </a:rPr>
              <a:t>Ακουστικά</a:t>
            </a:r>
            <a:r>
              <a:rPr lang="en-US" u="sng" dirty="0">
                <a:solidFill>
                  <a:srgbClr val="000066"/>
                </a:solidFill>
              </a:rPr>
              <a:t>:</a:t>
            </a:r>
            <a:r>
              <a:rPr lang="el-GR" dirty="0">
                <a:solidFill>
                  <a:srgbClr val="000066"/>
                </a:solidFill>
              </a:rPr>
              <a:t> ακούγοντας και απαντώντας με μίμηση</a:t>
            </a:r>
          </a:p>
          <a:p>
            <a:pPr>
              <a:lnSpc>
                <a:spcPct val="90000"/>
              </a:lnSpc>
            </a:pPr>
            <a:r>
              <a:rPr lang="el-GR" u="sng" dirty="0">
                <a:solidFill>
                  <a:srgbClr val="000066"/>
                </a:solidFill>
              </a:rPr>
              <a:t>Εσωτερικό αυτί</a:t>
            </a:r>
            <a:r>
              <a:rPr lang="en-US" u="sng" dirty="0">
                <a:solidFill>
                  <a:srgbClr val="000066"/>
                </a:solidFill>
              </a:rPr>
              <a:t>:</a:t>
            </a:r>
            <a:r>
              <a:rPr lang="el-GR" dirty="0">
                <a:solidFill>
                  <a:srgbClr val="000066"/>
                </a:solidFill>
              </a:rPr>
              <a:t> μεταφράζοντας το οπτικό ερέθισμα σε φανταστικό ήχο</a:t>
            </a:r>
          </a:p>
          <a:p>
            <a:pPr>
              <a:lnSpc>
                <a:spcPct val="90000"/>
              </a:lnSpc>
            </a:pPr>
            <a:r>
              <a:rPr lang="el-GR" u="sng" dirty="0">
                <a:solidFill>
                  <a:srgbClr val="000066"/>
                </a:solidFill>
              </a:rPr>
              <a:t>Εννοιολογικά</a:t>
            </a:r>
            <a:r>
              <a:rPr lang="en-US" u="sng" dirty="0">
                <a:solidFill>
                  <a:srgbClr val="000066"/>
                </a:solidFill>
              </a:rPr>
              <a:t>:</a:t>
            </a:r>
            <a:r>
              <a:rPr lang="el-GR" dirty="0">
                <a:solidFill>
                  <a:srgbClr val="000066"/>
                </a:solidFill>
              </a:rPr>
              <a:t> αναλύοντας και κατανοώντας το μουσικό περιεχόμενο</a:t>
            </a:r>
          </a:p>
        </p:txBody>
      </p:sp>
    </p:spTree>
    <p:extLst>
      <p:ext uri="{BB962C8B-B14F-4D97-AF65-F5344CB8AC3E}">
        <p14:creationId xmlns:p14="http://schemas.microsoft.com/office/powerpoint/2010/main" xmlns="" val="276615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build="p"/>
      <p:bldP spid="1638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D8DC3E"/>
              </a:gs>
              <a:gs pos="100000">
                <a:srgbClr val="D8DC3E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r>
              <a:rPr lang="el-GR" sz="3600"/>
              <a:t>Γενικές στρατηγικές βελτίωσης μνήμης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>
              <a:solidFill>
                <a:srgbClr val="333300"/>
              </a:solidFill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557338"/>
            <a:ext cx="8280400" cy="4824412"/>
          </a:xfrm>
        </p:spPr>
        <p:txBody>
          <a:bodyPr/>
          <a:lstStyle/>
          <a:p>
            <a:endParaRPr lang="el-GR" dirty="0">
              <a:solidFill>
                <a:srgbClr val="333300"/>
              </a:solidFill>
            </a:endParaRPr>
          </a:p>
          <a:p>
            <a:r>
              <a:rPr lang="el-GR" sz="3400" dirty="0">
                <a:solidFill>
                  <a:srgbClr val="333300"/>
                </a:solidFill>
              </a:rPr>
              <a:t>Κατανόηση της λειτουργίας της μνήμης</a:t>
            </a:r>
          </a:p>
          <a:p>
            <a:r>
              <a:rPr lang="el-GR" sz="3400" dirty="0">
                <a:solidFill>
                  <a:srgbClr val="333300"/>
                </a:solidFill>
              </a:rPr>
              <a:t>Οργάνωση, απεικόνιση και επανάληψη του υλικού</a:t>
            </a:r>
          </a:p>
          <a:p>
            <a:r>
              <a:rPr lang="el-GR" sz="3400" dirty="0">
                <a:solidFill>
                  <a:srgbClr val="333300"/>
                </a:solidFill>
              </a:rPr>
              <a:t>Υγιεινή ζωή</a:t>
            </a:r>
          </a:p>
          <a:p>
            <a:r>
              <a:rPr lang="el-GR" sz="3400" dirty="0">
                <a:solidFill>
                  <a:srgbClr val="333300"/>
                </a:solidFill>
              </a:rPr>
              <a:t>Σταθεροποίηση μνήμης με βάση των ύπνο</a:t>
            </a:r>
            <a:endParaRPr lang="en-US" sz="3400" dirty="0">
              <a:solidFill>
                <a:srgbClr val="333300"/>
              </a:solidFill>
            </a:endParaRPr>
          </a:p>
          <a:p>
            <a:r>
              <a:rPr lang="en-US" sz="3400" dirty="0">
                <a:solidFill>
                  <a:srgbClr val="333300"/>
                </a:solidFill>
              </a:rPr>
              <a:t>X</a:t>
            </a:r>
            <a:r>
              <a:rPr lang="el-GR" sz="3400" dirty="0">
                <a:solidFill>
                  <a:srgbClr val="333300"/>
                </a:solidFill>
              </a:rPr>
              <a:t>ρήση </a:t>
            </a:r>
            <a:r>
              <a:rPr lang="el-GR" sz="3400" dirty="0" smtClean="0">
                <a:solidFill>
                  <a:srgbClr val="333300"/>
                </a:solidFill>
              </a:rPr>
              <a:t>μνημονικών τεχνικών</a:t>
            </a:r>
            <a:endParaRPr lang="el-GR" sz="3400" dirty="0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6011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4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build="p"/>
      <p:bldP spid="174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D6FB1F"/>
              </a:gs>
              <a:gs pos="100000">
                <a:srgbClr val="D6FB1F">
                  <a:gamma/>
                  <a:shade val="46275"/>
                  <a:invGamma/>
                </a:srgbClr>
              </a:gs>
            </a:gsLst>
            <a:lin ang="2700000" scaled="1"/>
          </a:gradFill>
        </p:spPr>
        <p:txBody>
          <a:bodyPr>
            <a:normAutofit fontScale="90000"/>
          </a:bodyPr>
          <a:lstStyle/>
          <a:p>
            <a:r>
              <a:rPr lang="el-GR" dirty="0"/>
              <a:t>Απομνημόνευση στα </a:t>
            </a:r>
            <a:r>
              <a:rPr lang="el-GR" dirty="0" smtClean="0"/>
              <a:t>όργανα</a:t>
            </a:r>
            <a:r>
              <a:rPr lang="en-US" dirty="0" smtClean="0"/>
              <a:t>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Γενικές στρατηγικές</a:t>
            </a:r>
            <a:endParaRPr lang="el-GR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3000">
              <a:solidFill>
                <a:srgbClr val="660033"/>
              </a:solidFill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1600200"/>
            <a:ext cx="8218487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900" dirty="0">
                <a:solidFill>
                  <a:schemeClr val="accent2"/>
                </a:solidFill>
              </a:rPr>
              <a:t>Καθημερινή εξάσκηση απομνημόνευσης – αποδέσμευση από </a:t>
            </a:r>
            <a:r>
              <a:rPr lang="el-GR" sz="2900" dirty="0" smtClean="0">
                <a:solidFill>
                  <a:schemeClr val="accent2"/>
                </a:solidFill>
              </a:rPr>
              <a:t>το </a:t>
            </a:r>
            <a:r>
              <a:rPr lang="el-GR" sz="2900" dirty="0">
                <a:solidFill>
                  <a:schemeClr val="accent2"/>
                </a:solidFill>
              </a:rPr>
              <a:t>«συναυλιακό» στόχο</a:t>
            </a:r>
          </a:p>
          <a:p>
            <a:pPr>
              <a:lnSpc>
                <a:spcPct val="90000"/>
              </a:lnSpc>
            </a:pPr>
            <a:r>
              <a:rPr lang="el-GR" sz="2900" dirty="0">
                <a:solidFill>
                  <a:schemeClr val="accent2"/>
                </a:solidFill>
              </a:rPr>
              <a:t>Σημεία σταθεροποίησης και επαναφοράς</a:t>
            </a:r>
          </a:p>
          <a:p>
            <a:pPr>
              <a:lnSpc>
                <a:spcPct val="90000"/>
              </a:lnSpc>
            </a:pPr>
            <a:r>
              <a:rPr lang="el-GR" sz="2900" dirty="0">
                <a:solidFill>
                  <a:schemeClr val="accent2"/>
                </a:solidFill>
              </a:rPr>
              <a:t>Ανάποδη </a:t>
            </a:r>
            <a:r>
              <a:rPr lang="el-GR" sz="2900" dirty="0" smtClean="0">
                <a:solidFill>
                  <a:schemeClr val="accent2"/>
                </a:solidFill>
              </a:rPr>
              <a:t>απομνημόνευση</a:t>
            </a:r>
          </a:p>
          <a:p>
            <a:pPr>
              <a:lnSpc>
                <a:spcPct val="90000"/>
              </a:lnSpc>
            </a:pPr>
            <a:r>
              <a:rPr lang="el-GR" sz="2900" dirty="0" smtClean="0">
                <a:solidFill>
                  <a:schemeClr val="accent2"/>
                </a:solidFill>
              </a:rPr>
              <a:t>Χέρια </a:t>
            </a:r>
            <a:r>
              <a:rPr lang="el-GR" sz="2900" dirty="0">
                <a:solidFill>
                  <a:schemeClr val="accent2"/>
                </a:solidFill>
              </a:rPr>
              <a:t>χωριστά (εάν το όργανο το επιτρέπει</a:t>
            </a:r>
            <a:r>
              <a:rPr lang="el-GR" sz="2900" dirty="0" smtClean="0">
                <a:solidFill>
                  <a:schemeClr val="accent2"/>
                </a:solidFill>
              </a:rPr>
              <a:t>) / Φωνές </a:t>
            </a:r>
            <a:r>
              <a:rPr lang="el-GR" sz="2900" dirty="0">
                <a:solidFill>
                  <a:schemeClr val="accent2"/>
                </a:solidFill>
              </a:rPr>
              <a:t>χωριστά</a:t>
            </a:r>
          </a:p>
          <a:p>
            <a:pPr>
              <a:lnSpc>
                <a:spcPct val="90000"/>
              </a:lnSpc>
            </a:pPr>
            <a:r>
              <a:rPr lang="el-GR" sz="2900" dirty="0" smtClean="0">
                <a:solidFill>
                  <a:schemeClr val="accent2"/>
                </a:solidFill>
              </a:rPr>
              <a:t>Δακτυλισμοί </a:t>
            </a:r>
            <a:r>
              <a:rPr lang="el-GR" sz="2900" dirty="0">
                <a:solidFill>
                  <a:schemeClr val="accent2"/>
                </a:solidFill>
              </a:rPr>
              <a:t>(ιδιαίτερα στις εσωτερικές </a:t>
            </a:r>
            <a:r>
              <a:rPr lang="el-GR" sz="2900" dirty="0" smtClean="0">
                <a:solidFill>
                  <a:schemeClr val="accent2"/>
                </a:solidFill>
              </a:rPr>
              <a:t>φωνές, εάν </a:t>
            </a:r>
            <a:r>
              <a:rPr lang="el-GR" sz="2900" dirty="0">
                <a:solidFill>
                  <a:schemeClr val="accent2"/>
                </a:solidFill>
              </a:rPr>
              <a:t>πρόκειται για πολυφωνική σύνθεση</a:t>
            </a:r>
            <a:r>
              <a:rPr lang="el-GR" sz="2900" dirty="0" smtClean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l-GR" sz="2900" dirty="0" smtClean="0">
                <a:solidFill>
                  <a:schemeClr val="accent2"/>
                </a:solidFill>
              </a:rPr>
              <a:t>«Νοερή» απομνημόνευση, μελέτη μακριά από το όργανο</a:t>
            </a:r>
          </a:p>
          <a:p>
            <a:pPr>
              <a:lnSpc>
                <a:spcPct val="90000"/>
              </a:lnSpc>
            </a:pPr>
            <a:endParaRPr lang="el-GR" sz="29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024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build="p"/>
      <p:bldP spid="1946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BBE0E3">
                  <a:gamma/>
                  <a:shade val="46275"/>
                  <a:invGamma/>
                </a:srgbClr>
              </a:gs>
              <a:gs pos="100000">
                <a:srgbClr val="BBE0E3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el-GR" dirty="0" smtClean="0"/>
              <a:t>Απομνημόνευση στα όργανα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l-GR" dirty="0" smtClean="0"/>
              <a:t>Νοητική </a:t>
            </a:r>
            <a:r>
              <a:rPr lang="el-GR" dirty="0"/>
              <a:t>απομνημόνευση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4508500"/>
            <a:ext cx="71438" cy="1646238"/>
          </a:xfrm>
        </p:spPr>
        <p:txBody>
          <a:bodyPr/>
          <a:lstStyle/>
          <a:p>
            <a:pPr>
              <a:buFontTx/>
              <a:buNone/>
            </a:pPr>
            <a:endParaRPr lang="en-US">
              <a:solidFill>
                <a:srgbClr val="CC0066"/>
              </a:solidFill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00213"/>
            <a:ext cx="8135938" cy="4525962"/>
          </a:xfrm>
        </p:spPr>
        <p:txBody>
          <a:bodyPr>
            <a:normAutofit lnSpcReduction="10000"/>
          </a:bodyPr>
          <a:lstStyle/>
          <a:p>
            <a:r>
              <a:rPr lang="el-GR" dirty="0">
                <a:solidFill>
                  <a:srgbClr val="800000"/>
                </a:solidFill>
              </a:rPr>
              <a:t>Επισκόπηση του κομματιού με μορφές, δομές, επαναλήψεις, </a:t>
            </a:r>
            <a:r>
              <a:rPr lang="el-GR" dirty="0" smtClean="0">
                <a:solidFill>
                  <a:srgbClr val="800000"/>
                </a:solidFill>
              </a:rPr>
              <a:t>κ.λπ.</a:t>
            </a:r>
            <a:endParaRPr lang="en-US" dirty="0" smtClean="0">
              <a:solidFill>
                <a:srgbClr val="800000"/>
              </a:solidFill>
            </a:endParaRPr>
          </a:p>
          <a:p>
            <a:r>
              <a:rPr lang="el-GR" dirty="0" smtClean="0">
                <a:solidFill>
                  <a:srgbClr val="800000"/>
                </a:solidFill>
              </a:rPr>
              <a:t>Μουσική ανάλυση</a:t>
            </a:r>
            <a:endParaRPr lang="el-GR" dirty="0">
              <a:solidFill>
                <a:srgbClr val="800000"/>
              </a:solidFill>
            </a:endParaRPr>
          </a:p>
          <a:p>
            <a:r>
              <a:rPr lang="el-GR" dirty="0">
                <a:solidFill>
                  <a:srgbClr val="800000"/>
                </a:solidFill>
              </a:rPr>
              <a:t>Διαίρεση του υλικού σε ενότητες</a:t>
            </a:r>
          </a:p>
          <a:p>
            <a:r>
              <a:rPr lang="el-GR" dirty="0">
                <a:solidFill>
                  <a:srgbClr val="800000"/>
                </a:solidFill>
              </a:rPr>
              <a:t>Μνημονικές αναφορές</a:t>
            </a:r>
            <a:r>
              <a:rPr lang="en-US" dirty="0">
                <a:solidFill>
                  <a:srgbClr val="800000"/>
                </a:solidFill>
              </a:rPr>
              <a:t>: </a:t>
            </a:r>
            <a:r>
              <a:rPr lang="el-GR" dirty="0">
                <a:solidFill>
                  <a:srgbClr val="800000"/>
                </a:solidFill>
              </a:rPr>
              <a:t>αριθμός επαναλήψεων, φράσεων, φωνών κ.λ.π.</a:t>
            </a:r>
          </a:p>
          <a:p>
            <a:r>
              <a:rPr lang="el-GR" dirty="0">
                <a:solidFill>
                  <a:srgbClr val="800000"/>
                </a:solidFill>
              </a:rPr>
              <a:t>Προσωπική ερμηνεία</a:t>
            </a:r>
            <a:r>
              <a:rPr lang="en-US" dirty="0">
                <a:solidFill>
                  <a:srgbClr val="800000"/>
                </a:solidFill>
              </a:rPr>
              <a:t>: </a:t>
            </a:r>
            <a:r>
              <a:rPr lang="el-GR" dirty="0">
                <a:solidFill>
                  <a:srgbClr val="800000"/>
                </a:solidFill>
              </a:rPr>
              <a:t>συγκεκριμένες ιδέες / συναισθήματα  / εικόνες που αντιπροσωπεύονται ανά φράση / ενότητα</a:t>
            </a:r>
          </a:p>
          <a:p>
            <a:r>
              <a:rPr lang="el-GR" dirty="0">
                <a:solidFill>
                  <a:srgbClr val="800000"/>
                </a:solidFill>
              </a:rPr>
              <a:t>Μουσικές αξίες αντί τεχνικών ζητημάτων</a:t>
            </a:r>
          </a:p>
        </p:txBody>
      </p:sp>
    </p:spTree>
    <p:extLst>
      <p:ext uri="{BB962C8B-B14F-4D97-AF65-F5344CB8AC3E}">
        <p14:creationId xmlns:p14="http://schemas.microsoft.com/office/powerpoint/2010/main" xmlns="" val="413883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build="p"/>
      <p:bldP spid="2048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D6FB1F"/>
              </a:gs>
              <a:gs pos="100000">
                <a:srgbClr val="D6FB1F">
                  <a:gamma/>
                  <a:shade val="46275"/>
                  <a:invGamma/>
                </a:srgbClr>
              </a:gs>
            </a:gsLst>
            <a:lin ang="2700000" scaled="1"/>
          </a:gradFill>
        </p:spPr>
        <p:txBody>
          <a:bodyPr>
            <a:normAutofit fontScale="90000"/>
          </a:bodyPr>
          <a:lstStyle/>
          <a:p>
            <a:r>
              <a:rPr lang="el-GR" dirty="0"/>
              <a:t>Απομνημόνευση στα </a:t>
            </a:r>
            <a:r>
              <a:rPr lang="el-GR" dirty="0" smtClean="0"/>
              <a:t>όργανα</a:t>
            </a:r>
            <a:r>
              <a:rPr lang="en-US" dirty="0" smtClean="0"/>
              <a:t>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Πρακτικές συμβουλές</a:t>
            </a:r>
            <a:endParaRPr lang="el-GR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3000">
              <a:solidFill>
                <a:srgbClr val="660033"/>
              </a:solidFill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1600200"/>
            <a:ext cx="8218487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dirty="0" smtClean="0">
                <a:solidFill>
                  <a:schemeClr val="accent2"/>
                </a:solidFill>
              </a:rPr>
              <a:t>M</a:t>
            </a:r>
            <a:r>
              <a:rPr lang="el-GR" sz="2900" dirty="0" smtClean="0">
                <a:solidFill>
                  <a:schemeClr val="accent2"/>
                </a:solidFill>
              </a:rPr>
              <a:t>ελέτη απομνημόνευσης με «κλειστά» μάτια</a:t>
            </a:r>
          </a:p>
          <a:p>
            <a:pPr>
              <a:lnSpc>
                <a:spcPct val="90000"/>
              </a:lnSpc>
            </a:pPr>
            <a:r>
              <a:rPr lang="el-GR" sz="2900" dirty="0" smtClean="0">
                <a:solidFill>
                  <a:schemeClr val="accent2"/>
                </a:solidFill>
              </a:rPr>
              <a:t>Απομνημόνευση από τα πρώτα στάδια εκμάθησης του έργου</a:t>
            </a:r>
          </a:p>
          <a:p>
            <a:pPr>
              <a:lnSpc>
                <a:spcPct val="90000"/>
              </a:lnSpc>
            </a:pPr>
            <a:r>
              <a:rPr lang="en-US" sz="2900" dirty="0" smtClean="0">
                <a:solidFill>
                  <a:schemeClr val="accent2"/>
                </a:solidFill>
              </a:rPr>
              <a:t>“</a:t>
            </a:r>
            <a:r>
              <a:rPr lang="el-GR" sz="2900" dirty="0">
                <a:solidFill>
                  <a:schemeClr val="accent2"/>
                </a:solidFill>
              </a:rPr>
              <a:t>Σίγουρες</a:t>
            </a:r>
            <a:r>
              <a:rPr lang="en-US" sz="2900" dirty="0">
                <a:solidFill>
                  <a:schemeClr val="accent2"/>
                </a:solidFill>
              </a:rPr>
              <a:t>”</a:t>
            </a:r>
            <a:r>
              <a:rPr lang="el-GR" sz="2900" dirty="0">
                <a:solidFill>
                  <a:schemeClr val="accent2"/>
                </a:solidFill>
              </a:rPr>
              <a:t> νότες μετά από </a:t>
            </a:r>
            <a:r>
              <a:rPr lang="el-GR" sz="2900" dirty="0" smtClean="0">
                <a:solidFill>
                  <a:schemeClr val="accent2"/>
                </a:solidFill>
              </a:rPr>
              <a:t>παύσεις</a:t>
            </a:r>
          </a:p>
          <a:p>
            <a:pPr>
              <a:lnSpc>
                <a:spcPct val="90000"/>
              </a:lnSpc>
            </a:pPr>
            <a:r>
              <a:rPr lang="el-GR" sz="2900" dirty="0" smtClean="0">
                <a:solidFill>
                  <a:schemeClr val="accent2"/>
                </a:solidFill>
              </a:rPr>
              <a:t>Μελέτη σε πολύ αργό </a:t>
            </a:r>
            <a:r>
              <a:rPr lang="en-US" sz="2900" dirty="0" smtClean="0">
                <a:solidFill>
                  <a:schemeClr val="accent2"/>
                </a:solidFill>
              </a:rPr>
              <a:t>tempo</a:t>
            </a:r>
            <a:endParaRPr lang="el-GR" sz="29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l-GR" sz="2900" dirty="0" smtClean="0">
                <a:solidFill>
                  <a:schemeClr val="accent2"/>
                </a:solidFill>
              </a:rPr>
              <a:t>Εξάσκηση απομνημόνευσης με ταυτόχρονο τραγούδι</a:t>
            </a:r>
          </a:p>
          <a:p>
            <a:pPr>
              <a:lnSpc>
                <a:spcPct val="90000"/>
              </a:lnSpc>
            </a:pPr>
            <a:r>
              <a:rPr lang="el-GR" sz="2900" dirty="0" smtClean="0">
                <a:solidFill>
                  <a:schemeClr val="accent2"/>
                </a:solidFill>
              </a:rPr>
              <a:t>Γραπτή αναπαραγωγή της παρτιτούρας</a:t>
            </a:r>
          </a:p>
          <a:p>
            <a:pPr>
              <a:lnSpc>
                <a:spcPct val="90000"/>
              </a:lnSpc>
            </a:pPr>
            <a:r>
              <a:rPr lang="el-GR" sz="2900" dirty="0" smtClean="0">
                <a:solidFill>
                  <a:schemeClr val="accent2"/>
                </a:solidFill>
              </a:rPr>
              <a:t>«Μουσι</a:t>
            </a:r>
            <a:r>
              <a:rPr lang="el-GR" sz="2900" dirty="0">
                <a:solidFill>
                  <a:schemeClr val="accent2"/>
                </a:solidFill>
              </a:rPr>
              <a:t>κ</a:t>
            </a:r>
            <a:r>
              <a:rPr lang="el-GR" sz="2900" dirty="0" smtClean="0">
                <a:solidFill>
                  <a:schemeClr val="accent2"/>
                </a:solidFill>
              </a:rPr>
              <a:t>ή διεύθυνση» </a:t>
            </a:r>
            <a:r>
              <a:rPr lang="el-GR" sz="2900" smtClean="0">
                <a:solidFill>
                  <a:schemeClr val="accent2"/>
                </a:solidFill>
              </a:rPr>
              <a:t>του κομματιού</a:t>
            </a:r>
            <a:endParaRPr lang="el-GR" sz="2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49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build="p"/>
      <p:bldP spid="1946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E37A59"/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>Απομνημόνευση στα όργανα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l-GR" dirty="0" smtClean="0"/>
              <a:t>Περιβαλλοντικοί </a:t>
            </a:r>
            <a:r>
              <a:rPr lang="el-GR" dirty="0"/>
              <a:t>παράγοντες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3200">
              <a:solidFill>
                <a:srgbClr val="006666"/>
              </a:solidFill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1628775"/>
            <a:ext cx="8207375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el-GR" dirty="0">
              <a:solidFill>
                <a:srgbClr val="006666"/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>
                <a:solidFill>
                  <a:schemeClr val="accent2"/>
                </a:solidFill>
              </a:rPr>
              <a:t>Μελέτη σε διαφορετικά περιβάλλοντα  / με διαφορετική ακουστική ηχώ κ.λπ.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l-GR" dirty="0">
                <a:solidFill>
                  <a:schemeClr val="accent2"/>
                </a:solidFill>
              </a:rPr>
              <a:t> μείωση του χρόνου προσαρμογής και συγκέντρωσης</a:t>
            </a:r>
          </a:p>
          <a:p>
            <a:pPr>
              <a:lnSpc>
                <a:spcPct val="90000"/>
              </a:lnSpc>
            </a:pPr>
            <a:r>
              <a:rPr lang="el-GR" dirty="0">
                <a:solidFill>
                  <a:schemeClr val="accent2"/>
                </a:solidFill>
              </a:rPr>
              <a:t>Προσομοίωση της συναισθηματικής κατάστασης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l-GR" dirty="0">
                <a:solidFill>
                  <a:schemeClr val="accent2"/>
                </a:solidFill>
              </a:rPr>
              <a:t>  εκτέλεση σε μικρό κοινό – φανταστικές συναυλίες</a:t>
            </a:r>
          </a:p>
          <a:p>
            <a:pPr>
              <a:lnSpc>
                <a:spcPct val="90000"/>
              </a:lnSpc>
            </a:pPr>
            <a:r>
              <a:rPr lang="el-GR" dirty="0">
                <a:solidFill>
                  <a:schemeClr val="accent2"/>
                </a:solidFill>
              </a:rPr>
              <a:t>Αναπαραγωγή των διασπάσεων της εκτέλεσης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l-GR" dirty="0">
                <a:solidFill>
                  <a:schemeClr val="accent2"/>
                </a:solidFill>
              </a:rPr>
              <a:t> εξάσκηση με θορύβους, τηλεόραση  – διαφορετικού φωτισμούς κ.λ.π</a:t>
            </a:r>
            <a:r>
              <a:rPr lang="el-GR" dirty="0" smtClean="0">
                <a:solidFill>
                  <a:schemeClr val="accent2"/>
                </a:solidFill>
              </a:rPr>
              <a:t>.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l-GR" dirty="0" smtClean="0">
                <a:solidFill>
                  <a:schemeClr val="accent2"/>
                </a:solidFill>
              </a:rPr>
              <a:t>ρήση αρωματικών</a:t>
            </a:r>
            <a:r>
              <a:rPr lang="en-US" dirty="0" smtClean="0">
                <a:solidFill>
                  <a:schemeClr val="accent2"/>
                </a:solidFill>
              </a:rPr>
              <a:t>: </a:t>
            </a:r>
            <a:r>
              <a:rPr lang="el-GR" dirty="0" smtClean="0">
                <a:solidFill>
                  <a:schemeClr val="accent2"/>
                </a:solidFill>
              </a:rPr>
              <a:t>π.χ. η κανέλα ενισχύει την ανταπόκριση κίνησης, την συγκέντρωση και την λειτουργική μνήμη</a:t>
            </a:r>
            <a:endParaRPr lang="el-GR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18849" y="3244334"/>
            <a:ext cx="2906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Απομνημόνευση στα όργανα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75155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/>
      <p:bldP spid="1843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FB4BD"/>
          </a:solidFill>
        </p:spPr>
        <p:txBody>
          <a:bodyPr/>
          <a:lstStyle/>
          <a:p>
            <a:r>
              <a:rPr lang="el-GR" sz="4000"/>
              <a:t>Πώς απομνημονεύουν οι μουσικοί</a:t>
            </a:r>
            <a:r>
              <a:rPr lang="en-US" sz="4000"/>
              <a:t>;</a:t>
            </a:r>
            <a:endParaRPr lang="el-GR" sz="40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  <a:p>
            <a:pPr algn="ctr">
              <a:buFontTx/>
              <a:buNone/>
            </a:pPr>
            <a:r>
              <a:rPr lang="en-US"/>
              <a:t>Sloboda (1985)</a:t>
            </a:r>
            <a:endParaRPr lang="el-GR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0" y="2205038"/>
          <a:ext cx="9144000" cy="2016125"/>
        </p:xfrm>
        <a:graphic>
          <a:graphicData uri="http://schemas.openxmlformats.org/presentationml/2006/ole">
            <p:oleObj spid="_x0000_s3084" name="Φωτογραφία του Photo Editor" r:id="rId3" imgW="12076190" imgH="112381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5513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EFAFC6"/>
          </a:solidFill>
        </p:spPr>
        <p:txBody>
          <a:bodyPr/>
          <a:lstStyle/>
          <a:p>
            <a:r>
              <a:rPr lang="el-GR"/>
              <a:t>Διδάσκοντας απομνημόνευση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557338"/>
            <a:ext cx="7704138" cy="4967287"/>
          </a:xfrm>
        </p:spPr>
        <p:txBody>
          <a:bodyPr/>
          <a:lstStyle/>
          <a:p>
            <a:r>
              <a:rPr lang="el-GR" dirty="0">
                <a:solidFill>
                  <a:srgbClr val="660066"/>
                </a:solidFill>
              </a:rPr>
              <a:t>Συζήτηση φόρμας – δομής – αρμονίας </a:t>
            </a:r>
            <a:r>
              <a:rPr lang="el-GR" dirty="0" smtClean="0">
                <a:solidFill>
                  <a:srgbClr val="660066"/>
                </a:solidFill>
              </a:rPr>
              <a:t>κ.λπ</a:t>
            </a:r>
            <a:r>
              <a:rPr lang="el-GR" dirty="0">
                <a:solidFill>
                  <a:srgbClr val="660066"/>
                </a:solidFill>
              </a:rPr>
              <a:t>.</a:t>
            </a:r>
          </a:p>
          <a:p>
            <a:r>
              <a:rPr lang="el-GR" dirty="0">
                <a:solidFill>
                  <a:srgbClr val="660066"/>
                </a:solidFill>
              </a:rPr>
              <a:t>Εβδομαδιαία εργασία απομνημόνευσης </a:t>
            </a:r>
          </a:p>
          <a:p>
            <a:r>
              <a:rPr lang="el-GR" dirty="0">
                <a:solidFill>
                  <a:srgbClr val="660066"/>
                </a:solidFill>
              </a:rPr>
              <a:t>Απομνημόνευση αγνώστων κομματιών </a:t>
            </a:r>
          </a:p>
          <a:p>
            <a:r>
              <a:rPr lang="el-GR" dirty="0">
                <a:solidFill>
                  <a:srgbClr val="660066"/>
                </a:solidFill>
              </a:rPr>
              <a:t>Αποδέσμευση της απομνημόνευσης από την μουσική εκτέλεση</a:t>
            </a:r>
          </a:p>
          <a:p>
            <a:r>
              <a:rPr lang="el-GR" dirty="0">
                <a:solidFill>
                  <a:srgbClr val="660066"/>
                </a:solidFill>
              </a:rPr>
              <a:t>Συζήτηση της διαδικασίας απομνημόνευσης</a:t>
            </a:r>
          </a:p>
          <a:p>
            <a:r>
              <a:rPr lang="el-GR" dirty="0">
                <a:solidFill>
                  <a:srgbClr val="660066"/>
                </a:solidFill>
              </a:rPr>
              <a:t>Χρήση εξωτερικών ερεθισμάτων</a:t>
            </a:r>
          </a:p>
          <a:p>
            <a:r>
              <a:rPr lang="el-GR" dirty="0">
                <a:solidFill>
                  <a:srgbClr val="660066"/>
                </a:solidFill>
              </a:rPr>
              <a:t>Υπενθύμιση</a:t>
            </a:r>
            <a:r>
              <a:rPr lang="en-US" dirty="0">
                <a:solidFill>
                  <a:srgbClr val="660066"/>
                </a:solidFill>
              </a:rPr>
              <a:t>:</a:t>
            </a:r>
            <a:r>
              <a:rPr lang="el-GR" dirty="0">
                <a:solidFill>
                  <a:srgbClr val="660066"/>
                </a:solidFill>
              </a:rPr>
              <a:t> Κάθε μαθησιακή διαδικασία είναι μια διαδικασία απομνημόνευσης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250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B8B1ED"/>
          </a:solidFill>
        </p:spPr>
        <p:txBody>
          <a:bodyPr/>
          <a:lstStyle/>
          <a:p>
            <a:r>
              <a:rPr lang="el-GR" sz="4000" b="1"/>
              <a:t>Τι είναι η μνήμη</a:t>
            </a:r>
            <a:r>
              <a:rPr lang="en-US" sz="4000" b="1"/>
              <a:t>;</a:t>
            </a:r>
            <a:endParaRPr lang="el-GR" sz="40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71550" y="1844675"/>
            <a:ext cx="7488238" cy="47529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l-GR" sz="2000" b="1" u="sng" dirty="0">
                <a:solidFill>
                  <a:schemeClr val="accent2"/>
                </a:solidFill>
              </a:rPr>
              <a:t>Ορισμός κατά </a:t>
            </a:r>
            <a:r>
              <a:rPr lang="en-US" sz="2000" b="1" u="sng" dirty="0">
                <a:solidFill>
                  <a:schemeClr val="accent2"/>
                </a:solidFill>
              </a:rPr>
              <a:t>Black (1991):</a:t>
            </a:r>
            <a:endParaRPr lang="el-GR" sz="2000" b="1" u="sng" dirty="0">
              <a:solidFill>
                <a:schemeClr val="accent2"/>
              </a:solidFill>
            </a:endParaRPr>
          </a:p>
          <a:p>
            <a:pPr marL="0" indent="0">
              <a:buFontTx/>
              <a:buNone/>
            </a:pPr>
            <a:r>
              <a:rPr lang="el-GR" sz="2800" dirty="0">
                <a:solidFill>
                  <a:schemeClr val="accent2"/>
                </a:solidFill>
              </a:rPr>
              <a:t>Μνήμη είναι η ικανότητα αλλαγής της δύναμης και του αριθμού των συνδέσμων  των νευρικών κυττάρων του εγκεφάλου με τρόπους που εκτείνονται με την πάροδο του χρόνου. Επειδή η κινητικότητα στη σύνδεση </a:t>
            </a:r>
            <a:r>
              <a:rPr lang="el-GR" sz="2800" dirty="0" smtClean="0">
                <a:solidFill>
                  <a:schemeClr val="accent2"/>
                </a:solidFill>
              </a:rPr>
              <a:t>οποιωνδήποτε </a:t>
            </a:r>
            <a:r>
              <a:rPr lang="el-GR" sz="2800" dirty="0">
                <a:solidFill>
                  <a:schemeClr val="accent2"/>
                </a:solidFill>
              </a:rPr>
              <a:t>νευρώνων δημιουργεί χημικές αλλαγές που διαρκούν περισσότερο από την ίδια την δράση, η μνήμη μπορεί να χαρακτηριστεί πρακτικά όλων των νευρικών κυττάρων.</a:t>
            </a:r>
          </a:p>
          <a:p>
            <a:pPr marL="0" indent="0">
              <a:buFontTx/>
              <a:buNone/>
            </a:pPr>
            <a:endParaRPr lang="el-GR" sz="27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10468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713"/>
          </a:xfrm>
        </p:spPr>
        <p:txBody>
          <a:bodyPr/>
          <a:lstStyle/>
          <a:p>
            <a:r>
              <a:rPr lang="en-US" sz="1400"/>
              <a:t>Snyder, 2001</a:t>
            </a:r>
            <a:endParaRPr lang="el-GR" sz="140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16013" y="404813"/>
            <a:ext cx="6985000" cy="64531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786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3FC44"/>
          </a:solidFill>
        </p:spPr>
        <p:txBody>
          <a:bodyPr/>
          <a:lstStyle/>
          <a:p>
            <a:r>
              <a:rPr lang="en-US"/>
              <a:t>“</a:t>
            </a:r>
            <a:r>
              <a:rPr lang="el-GR"/>
              <a:t>Ο δρόμος</a:t>
            </a:r>
            <a:r>
              <a:rPr lang="en-US"/>
              <a:t>”</a:t>
            </a:r>
            <a:r>
              <a:rPr lang="el-GR"/>
              <a:t> της μνήμης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052513"/>
            <a:ext cx="4038600" cy="5472112"/>
          </a:xfrm>
        </p:spPr>
        <p:txBody>
          <a:bodyPr/>
          <a:lstStyle/>
          <a:p>
            <a:pPr marL="522288" lvl="1" indent="0"/>
            <a:endParaRPr lang="en-US" sz="2400">
              <a:solidFill>
                <a:srgbClr val="F0BEAE"/>
              </a:solidFill>
            </a:endParaRPr>
          </a:p>
          <a:p>
            <a:endParaRPr lang="en-US" sz="2400">
              <a:solidFill>
                <a:srgbClr val="F0BEAE"/>
              </a:solidFill>
            </a:endParaRPr>
          </a:p>
          <a:p>
            <a:pPr marL="522288" lvl="1" indent="0"/>
            <a:endParaRPr lang="el-GR" sz="240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1557338"/>
            <a:ext cx="8208963" cy="5111750"/>
          </a:xfrm>
        </p:spPr>
        <p:txBody>
          <a:bodyPr/>
          <a:lstStyle/>
          <a:p>
            <a:r>
              <a:rPr lang="el-GR" sz="2400" dirty="0">
                <a:solidFill>
                  <a:srgbClr val="CC0000"/>
                </a:solidFill>
              </a:rPr>
              <a:t>Αισθητηριακή μνήμη</a:t>
            </a:r>
            <a:r>
              <a:rPr lang="en-US" sz="2400" dirty="0">
                <a:solidFill>
                  <a:srgbClr val="CC0000"/>
                </a:solidFill>
              </a:rPr>
              <a:t>:</a:t>
            </a:r>
            <a:endParaRPr lang="el-GR" sz="2400" dirty="0">
              <a:solidFill>
                <a:srgbClr val="CC0000"/>
              </a:solidFill>
            </a:endParaRPr>
          </a:p>
          <a:p>
            <a:pPr lvl="1"/>
            <a:r>
              <a:rPr lang="en-US" sz="2400" dirty="0">
                <a:solidFill>
                  <a:srgbClr val="CC0000"/>
                </a:solidFill>
              </a:rPr>
              <a:t>&lt; 1sec</a:t>
            </a:r>
            <a:endParaRPr lang="el-GR" sz="2400" dirty="0">
              <a:solidFill>
                <a:srgbClr val="CC0000"/>
              </a:solidFill>
            </a:endParaRPr>
          </a:p>
          <a:p>
            <a:pPr lvl="1"/>
            <a:r>
              <a:rPr lang="el-GR" sz="2400" dirty="0">
                <a:solidFill>
                  <a:srgbClr val="CC0000"/>
                </a:solidFill>
              </a:rPr>
              <a:t>Μετατρέπει τους ήχους σε νευρικές ωθήσεις</a:t>
            </a:r>
            <a:endParaRPr lang="en-US" sz="2400" dirty="0">
              <a:solidFill>
                <a:srgbClr val="CC0000"/>
              </a:solidFill>
            </a:endParaRPr>
          </a:p>
          <a:p>
            <a:r>
              <a:rPr lang="el-GR" sz="2400" dirty="0">
                <a:solidFill>
                  <a:srgbClr val="CC0000"/>
                </a:solidFill>
              </a:rPr>
              <a:t>Εξαγωγή γνωρισμάτων / Αντιληπτικοί Δεσμοί</a:t>
            </a:r>
            <a:r>
              <a:rPr lang="en-US" sz="2400" dirty="0">
                <a:solidFill>
                  <a:srgbClr val="CC0000"/>
                </a:solidFill>
              </a:rPr>
              <a:t>:</a:t>
            </a:r>
          </a:p>
          <a:p>
            <a:pPr lvl="1"/>
            <a:r>
              <a:rPr lang="el-GR" sz="2400" dirty="0">
                <a:solidFill>
                  <a:srgbClr val="CC0000"/>
                </a:solidFill>
              </a:rPr>
              <a:t>Ανεξάρτητα ακουστικά γνωρίσματα ενώνονται για να σχηματίσουν συνεκτικά ηχητικά γεγονότα</a:t>
            </a:r>
            <a:endParaRPr lang="en-US" sz="2400" dirty="0">
              <a:solidFill>
                <a:srgbClr val="CC0000"/>
              </a:solidFill>
            </a:endParaRPr>
          </a:p>
          <a:p>
            <a:r>
              <a:rPr lang="el-GR" sz="2400" dirty="0">
                <a:solidFill>
                  <a:srgbClr val="CC0000"/>
                </a:solidFill>
              </a:rPr>
              <a:t>Βραχυπρόθεσμη μνήμη</a:t>
            </a:r>
            <a:r>
              <a:rPr lang="en-US" sz="2400" dirty="0">
                <a:solidFill>
                  <a:srgbClr val="CC0000"/>
                </a:solidFill>
              </a:rPr>
              <a:t> (STM):</a:t>
            </a:r>
            <a:endParaRPr lang="el-GR" sz="2400" dirty="0">
              <a:solidFill>
                <a:srgbClr val="CC0000"/>
              </a:solidFill>
            </a:endParaRPr>
          </a:p>
          <a:p>
            <a:pPr lvl="1"/>
            <a:r>
              <a:rPr lang="el-GR" sz="2400" dirty="0">
                <a:solidFill>
                  <a:srgbClr val="CC0000"/>
                </a:solidFill>
              </a:rPr>
              <a:t>3 – 5 </a:t>
            </a:r>
            <a:r>
              <a:rPr lang="el-GR" sz="2400" dirty="0" smtClean="0">
                <a:solidFill>
                  <a:srgbClr val="CC0000"/>
                </a:solidFill>
              </a:rPr>
              <a:t>δευτερόλεπτα</a:t>
            </a:r>
          </a:p>
          <a:p>
            <a:pPr lvl="1"/>
            <a:r>
              <a:rPr lang="el-GR" sz="2400" dirty="0" smtClean="0">
                <a:solidFill>
                  <a:srgbClr val="CC0000"/>
                </a:solidFill>
              </a:rPr>
              <a:t>Η </a:t>
            </a:r>
            <a:r>
              <a:rPr lang="el-GR" sz="2400" dirty="0">
                <a:solidFill>
                  <a:srgbClr val="CC0000"/>
                </a:solidFill>
              </a:rPr>
              <a:t>επεξεργασμένη πληροφορία πηγαίνει στη </a:t>
            </a:r>
            <a:r>
              <a:rPr lang="en-US" sz="2400" dirty="0">
                <a:solidFill>
                  <a:srgbClr val="CC0000"/>
                </a:solidFill>
              </a:rPr>
              <a:t>LTM</a:t>
            </a:r>
          </a:p>
          <a:p>
            <a:r>
              <a:rPr lang="el-GR" sz="2400" dirty="0">
                <a:solidFill>
                  <a:srgbClr val="CC0000"/>
                </a:solidFill>
              </a:rPr>
              <a:t>Μακροπρόθεσμη μνήμη</a:t>
            </a:r>
            <a:r>
              <a:rPr lang="en-US" sz="2400" dirty="0">
                <a:solidFill>
                  <a:srgbClr val="CC0000"/>
                </a:solidFill>
              </a:rPr>
              <a:t> (LTM):</a:t>
            </a:r>
            <a:r>
              <a:rPr lang="el-GR" sz="2400" dirty="0">
                <a:solidFill>
                  <a:srgbClr val="CC0000"/>
                </a:solidFill>
              </a:rPr>
              <a:t> </a:t>
            </a:r>
          </a:p>
          <a:p>
            <a:pPr lvl="1"/>
            <a:r>
              <a:rPr lang="el-GR" sz="2400" dirty="0">
                <a:solidFill>
                  <a:srgbClr val="CC0000"/>
                </a:solidFill>
              </a:rPr>
              <a:t>Διαρκής ανταλλαγή μεταξύ </a:t>
            </a:r>
            <a:r>
              <a:rPr lang="en-US" sz="2400" dirty="0">
                <a:solidFill>
                  <a:srgbClr val="CC0000"/>
                </a:solidFill>
              </a:rPr>
              <a:t>STM </a:t>
            </a:r>
            <a:r>
              <a:rPr lang="el-GR" sz="2400" dirty="0">
                <a:solidFill>
                  <a:srgbClr val="CC0000"/>
                </a:solidFill>
              </a:rPr>
              <a:t>και</a:t>
            </a:r>
            <a:r>
              <a:rPr lang="en-US" sz="2400" dirty="0">
                <a:solidFill>
                  <a:srgbClr val="CC0000"/>
                </a:solidFill>
              </a:rPr>
              <a:t> LTM</a:t>
            </a:r>
            <a:endParaRPr lang="el-GR" sz="2400" dirty="0">
              <a:solidFill>
                <a:srgbClr val="CC0000"/>
              </a:solidFill>
            </a:endParaRPr>
          </a:p>
          <a:p>
            <a:pPr>
              <a:buFontTx/>
              <a:buNone/>
            </a:pPr>
            <a:endParaRPr lang="el-GR" sz="2400" dirty="0">
              <a:solidFill>
                <a:srgbClr val="CC0000"/>
              </a:solidFill>
            </a:endParaRPr>
          </a:p>
          <a:p>
            <a:pPr lvl="1"/>
            <a:endParaRPr lang="el-GR" sz="1800" dirty="0">
              <a:solidFill>
                <a:srgbClr val="CC0000"/>
              </a:solidFill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7379775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06438"/>
          </a:xfrm>
          <a:solidFill>
            <a:srgbClr val="F0BEAE"/>
          </a:solidFill>
        </p:spPr>
        <p:txBody>
          <a:bodyPr/>
          <a:lstStyle/>
          <a:p>
            <a:r>
              <a:rPr lang="el-GR" sz="3600">
                <a:solidFill>
                  <a:schemeClr val="tx1"/>
                </a:solidFill>
              </a:rPr>
              <a:t>Τα </a:t>
            </a:r>
            <a:r>
              <a:rPr lang="en-US" sz="3600">
                <a:solidFill>
                  <a:schemeClr val="tx1"/>
                </a:solidFill>
              </a:rPr>
              <a:t>3  </a:t>
            </a:r>
            <a:r>
              <a:rPr lang="el-GR" sz="3600">
                <a:solidFill>
                  <a:schemeClr val="tx1"/>
                </a:solidFill>
              </a:rPr>
              <a:t>Επίπεδα τη μουσικής εμπειρίας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8313" y="908050"/>
            <a:ext cx="8496300" cy="59499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0861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4F6A8"/>
              </a:gs>
              <a:gs pos="100000">
                <a:srgbClr val="F3FC44"/>
              </a:gs>
            </a:gsLst>
            <a:lin ang="5400000" scaled="1"/>
          </a:gradFill>
        </p:spPr>
        <p:txBody>
          <a:bodyPr/>
          <a:lstStyle/>
          <a:p>
            <a:r>
              <a:rPr lang="el-GR"/>
              <a:t>Ηχητική «ολοκλήρωση»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r>
              <a:rPr lang="el-GR" sz="3300" dirty="0">
                <a:solidFill>
                  <a:srgbClr val="006600"/>
                </a:solidFill>
              </a:rPr>
              <a:t>Ιεραρχικά οργανωμένη μουσική</a:t>
            </a:r>
          </a:p>
          <a:p>
            <a:r>
              <a:rPr lang="el-GR" sz="3300" dirty="0">
                <a:solidFill>
                  <a:srgbClr val="006600"/>
                </a:solidFill>
              </a:rPr>
              <a:t>Προσδοκία</a:t>
            </a:r>
          </a:p>
          <a:p>
            <a:r>
              <a:rPr lang="el-GR" sz="3300" dirty="0">
                <a:solidFill>
                  <a:srgbClr val="006600"/>
                </a:solidFill>
              </a:rPr>
              <a:t>Επανάληψη</a:t>
            </a:r>
          </a:p>
          <a:p>
            <a:r>
              <a:rPr lang="el-GR" sz="3300" dirty="0">
                <a:solidFill>
                  <a:srgbClr val="006600"/>
                </a:solidFill>
              </a:rPr>
              <a:t>Κλιμάκωση</a:t>
            </a:r>
          </a:p>
          <a:p>
            <a:r>
              <a:rPr lang="el-GR" sz="3300" dirty="0" smtClean="0">
                <a:solidFill>
                  <a:srgbClr val="006600"/>
                </a:solidFill>
              </a:rPr>
              <a:t>Πτώση</a:t>
            </a:r>
            <a:endParaRPr lang="el-GR" sz="3300" dirty="0">
              <a:solidFill>
                <a:srgbClr val="006600"/>
              </a:solidFill>
            </a:endParaRPr>
          </a:p>
          <a:p>
            <a:r>
              <a:rPr lang="el-GR" sz="3300" dirty="0">
                <a:solidFill>
                  <a:srgbClr val="006600"/>
                </a:solidFill>
              </a:rPr>
              <a:t>Διάρκεια</a:t>
            </a:r>
          </a:p>
          <a:p>
            <a:r>
              <a:rPr lang="el-GR" sz="3300" dirty="0">
                <a:solidFill>
                  <a:srgbClr val="006600"/>
                </a:solidFill>
              </a:rPr>
              <a:t>Κατεύθυνση</a:t>
            </a:r>
          </a:p>
          <a:p>
            <a:r>
              <a:rPr lang="el-GR" sz="3300" dirty="0">
                <a:solidFill>
                  <a:srgbClr val="006600"/>
                </a:solidFill>
              </a:rPr>
              <a:t>Σταθερές / ασταθείς περίοδοι</a:t>
            </a:r>
          </a:p>
        </p:txBody>
      </p:sp>
    </p:spTree>
    <p:extLst>
      <p:ext uri="{BB962C8B-B14F-4D97-AF65-F5344CB8AC3E}">
        <p14:creationId xmlns:p14="http://schemas.microsoft.com/office/powerpoint/2010/main" xmlns="" val="753086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  <a:solidFill>
            <a:srgbClr val="EA0668"/>
          </a:solidFill>
        </p:spPr>
        <p:txBody>
          <a:bodyPr/>
          <a:lstStyle/>
          <a:p>
            <a:r>
              <a:rPr lang="el-GR" sz="4200"/>
              <a:t>Ίεραρχική</a:t>
            </a:r>
            <a:r>
              <a:rPr lang="en-US" sz="4200"/>
              <a:t> / </a:t>
            </a:r>
            <a:r>
              <a:rPr lang="el-GR" sz="4200"/>
              <a:t>Μη-Ιεραρχική μουσική</a:t>
            </a:r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23850" y="1125538"/>
            <a:ext cx="8424863" cy="57324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244" name="Picture 4">
            <a:hlinkClick r:id="" action="ppaction://media"/>
          </p:cNvPr>
          <p:cNvPicPr>
            <a:picLocks noRot="1" noChangeAspect="1" noChangeArrowheads="1"/>
          </p:cNvPicPr>
          <p:nvPr>
            <a:audioCd>
              <a:st track="1"/>
              <a:end track="1" time="201"/>
            </a:audioCd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5688" y="2997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>
            <a:hlinkClick r:id="" action="ppaction://media"/>
          </p:cNvPr>
          <p:cNvPicPr>
            <a:picLocks noRot="1" noChangeAspect="1" noChangeArrowheads="1"/>
          </p:cNvPicPr>
          <p:nvPr>
            <a:audioCd>
              <a:st track="2"/>
              <a:end track="2" time="469"/>
            </a:audioCd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5688" y="6308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116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000" fill="hold"/>
                                        <p:tgtEl>
                                          <p:spTgt spid="102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69000" fill="hold"/>
                                        <p:tgtEl>
                                          <p:spTgt spid="102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rain-on-musi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105" b="14105"/>
          <a:stretch>
            <a:fillRect/>
          </a:stretch>
        </p:blipFill>
        <p:spPr>
          <a:xfrm>
            <a:off x="181422" y="274638"/>
            <a:ext cx="8962578" cy="6126594"/>
          </a:xfrm>
        </p:spPr>
      </p:pic>
    </p:spTree>
    <p:extLst>
      <p:ext uri="{BB962C8B-B14F-4D97-AF65-F5344CB8AC3E}">
        <p14:creationId xmlns:p14="http://schemas.microsoft.com/office/powerpoint/2010/main" xmlns="" val="1932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653</Words>
  <Application>Microsoft Office PowerPoint</Application>
  <PresentationFormat>Προβολή στην οθόνη (4:3)</PresentationFormat>
  <Paragraphs>125</Paragraphs>
  <Slides>20</Slides>
  <Notes>1</Notes>
  <HiddenSlides>0</HiddenSlides>
  <MMClips>2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Office Theme</vt:lpstr>
      <vt:lpstr>Φωτογραφία του Photo Editor</vt:lpstr>
      <vt:lpstr>   Απομνημονεύοντας Μουσική   </vt:lpstr>
      <vt:lpstr>Πώς απομνημονεύουν οι μουσικοί;</vt:lpstr>
      <vt:lpstr>Τι είναι η μνήμη;</vt:lpstr>
      <vt:lpstr>Snyder, 2001</vt:lpstr>
      <vt:lpstr>“Ο δρόμος” της μνήμης</vt:lpstr>
      <vt:lpstr>Τα 3  Επίπεδα τη μουσικής εμπειρίας</vt:lpstr>
      <vt:lpstr>Ηχητική «ολοκλήρωση»</vt:lpstr>
      <vt:lpstr>Ίεραρχική / Μη-Ιεραρχική μουσική</vt:lpstr>
      <vt:lpstr>Διαφάνεια 9</vt:lpstr>
      <vt:lpstr>Χρειάζεται να απομνημονεύσουμε τη μουσική;</vt:lpstr>
      <vt:lpstr>Μνημονικοί τύποι για μουσικούς</vt:lpstr>
      <vt:lpstr>Atkinson and Shiffrin (1968) model</vt:lpstr>
      <vt:lpstr>Πρακτικές απομνημόνευσης για παιδιά  (Mc Pherson, 2005)</vt:lpstr>
      <vt:lpstr>Πρακτικές απομνημόνευσης</vt:lpstr>
      <vt:lpstr>Γενικές στρατηγικές βελτίωσης μνήμης</vt:lpstr>
      <vt:lpstr>Απομνημόνευση στα όργανα:  Γενικές στρατηγικές</vt:lpstr>
      <vt:lpstr>Απομνημόνευση στα όργανα: Νοητική απομνημόνευση</vt:lpstr>
      <vt:lpstr>Απομνημόνευση στα όργανα:  Πρακτικές συμβουλές</vt:lpstr>
      <vt:lpstr>Απομνημόνευση στα όργανα: Περιβαλλοντικοί παράγοντες</vt:lpstr>
      <vt:lpstr>Διδάσκοντας απομνημόνευση</vt:lpstr>
    </vt:vector>
  </TitlesOfParts>
  <Company>ionian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Απομνημονεύοντας Μουσική   </dc:title>
  <dc:creator>athina  panos</dc:creator>
  <cp:lastModifiedBy>nick gats</cp:lastModifiedBy>
  <cp:revision>11</cp:revision>
  <dcterms:created xsi:type="dcterms:W3CDTF">2015-04-23T20:45:20Z</dcterms:created>
  <dcterms:modified xsi:type="dcterms:W3CDTF">2020-03-28T16:36:02Z</dcterms:modified>
</cp:coreProperties>
</file>